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Inter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Inter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Inter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764ffc7b1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b764ffc7b1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b764ffc7b1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b764ffc7b1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b764ffc7b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b764ffc7b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764ffc7b1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764ffc7b1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b764ffc7b1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b764ffc7b1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764ffc7b1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764ffc7b1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764ffc7b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764ffc7b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764ffc7b1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b764ffc7b1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b764ffc7b1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b764ffc7b1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b764ffc7b1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b764ffc7b1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b764ffc7b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b764ffc7b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b764ffc7b1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b764ffc7b1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b764ffc7b1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b764ffc7b1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b764ffc7b1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b764ffc7b1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b764ffc7b1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b764ffc7b1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b764ffc7b1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b764ffc7b1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b764ffc7b1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b764ffc7b1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b764ffc7b1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b764ffc7b1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b7ba72001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b7ba72001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b7cbef062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b7cbef062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b764ffc7b1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b764ffc7b1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b764ffc7b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b764ffc7b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b764ffc7b1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b764ffc7b1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b7ba72001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b7ba72001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764ffc7b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764ffc7b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mix of extreme users, moderate users, and experts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b764ffc7b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b764ffc7b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764ffc7b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b764ffc7b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mix of extreme users, moderate users, and experts. Reddit (/ZeroWaste, /DumpsterDiving)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764ffc7b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b764ffc7b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b764ffc7b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b764ffc7b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764ffc7b1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764ffc7b1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"/>
              <a:buNone/>
              <a:defRPr sz="28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3123150" y="1267350"/>
            <a:ext cx="2897700" cy="2608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23150" y="1267350"/>
            <a:ext cx="2897700" cy="26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buNone/>
              <a:defRPr>
                <a:solidFill>
                  <a:schemeClr val="lt1"/>
                </a:solidFill>
              </a:defRPr>
            </a:lvl1pPr>
            <a:lvl2pPr lvl="1" algn="l">
              <a:buNone/>
              <a:defRPr>
                <a:solidFill>
                  <a:schemeClr val="lt1"/>
                </a:solidFill>
              </a:defRPr>
            </a:lvl2pPr>
            <a:lvl3pPr lvl="2" algn="l">
              <a:buNone/>
              <a:defRPr>
                <a:solidFill>
                  <a:schemeClr val="lt1"/>
                </a:solidFill>
              </a:defRPr>
            </a:lvl3pPr>
            <a:lvl4pPr lvl="3" algn="l">
              <a:buNone/>
              <a:defRPr>
                <a:solidFill>
                  <a:schemeClr val="lt1"/>
                </a:solidFill>
              </a:defRPr>
            </a:lvl4pPr>
            <a:lvl5pPr lvl="4" algn="l">
              <a:buNone/>
              <a:defRPr>
                <a:solidFill>
                  <a:schemeClr val="lt1"/>
                </a:solidFill>
              </a:defRPr>
            </a:lvl5pPr>
            <a:lvl6pPr lvl="5" algn="l">
              <a:buNone/>
              <a:defRPr>
                <a:solidFill>
                  <a:schemeClr val="lt1"/>
                </a:solidFill>
              </a:defRPr>
            </a:lvl6pPr>
            <a:lvl7pPr lvl="6" algn="l">
              <a:buNone/>
              <a:defRPr>
                <a:solidFill>
                  <a:schemeClr val="lt1"/>
                </a:solidFill>
              </a:defRPr>
            </a:lvl7pPr>
            <a:lvl8pPr lvl="7" algn="l">
              <a:buNone/>
              <a:defRPr>
                <a:solidFill>
                  <a:schemeClr val="lt1"/>
                </a:solidFill>
              </a:defRPr>
            </a:lvl8pPr>
            <a:lvl9pPr lvl="8" algn="l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>
              <a:spcBef>
                <a:spcPts val="16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16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16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16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16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16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16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nter"/>
              <a:buNone/>
              <a:defRPr b="1" sz="2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●"/>
              <a:defRPr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556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○"/>
              <a:defRPr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556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■"/>
              <a:defRPr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556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●"/>
              <a:defRPr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556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○"/>
              <a:defRPr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556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■"/>
              <a:defRPr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556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●"/>
              <a:defRPr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556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Char char="○"/>
              <a:defRPr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556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Inter"/>
              <a:buChar char="■"/>
              <a:defRPr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Relationship Id="rId4" Type="http://schemas.openxmlformats.org/officeDocument/2006/relationships/image" Target="../media/image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26308" y="5768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Waste &amp; Reuse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57075" y="26663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Igor Barakaiev, Disney Vorng,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Miles McCain, and Melissa Weyant </a:t>
            </a:r>
            <a:endParaRPr sz="2000"/>
          </a:p>
        </p:txBody>
      </p:sp>
      <p:sp>
        <p:nvSpPr>
          <p:cNvPr id="56" name="Google Shape;56;p13"/>
          <p:cNvSpPr txBox="1"/>
          <p:nvPr/>
        </p:nvSpPr>
        <p:spPr>
          <a:xfrm>
            <a:off x="526300" y="4698275"/>
            <a:ext cx="3258900" cy="1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Doodles from OpenDoodles.com</a:t>
            </a:r>
            <a:endParaRPr sz="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6900" y="1564525"/>
            <a:ext cx="2685924" cy="201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565325" y="69482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Nadiia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college student</a:t>
            </a:r>
            <a:endParaRPr b="0" sz="2000"/>
          </a:p>
        </p:txBody>
      </p:sp>
      <p:sp>
        <p:nvSpPr>
          <p:cNvPr id="117" name="Google Shape;117;p22"/>
          <p:cNvSpPr txBox="1"/>
          <p:nvPr>
            <p:ph idx="4294967295" type="subTitle"/>
          </p:nvPr>
        </p:nvSpPr>
        <p:spPr>
          <a:xfrm>
            <a:off x="902550" y="2523975"/>
            <a:ext cx="3449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“I feel like sustainability efforts are often not effective and more performative</a:t>
            </a:r>
            <a:r>
              <a:rPr lang="en">
                <a:solidFill>
                  <a:schemeClr val="lt1"/>
                </a:solidFill>
              </a:rPr>
              <a:t>”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0400" y="1322401"/>
            <a:ext cx="2682600" cy="268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565325" y="69482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Andy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Atomo cofounder</a:t>
            </a:r>
            <a:endParaRPr b="0" sz="2000"/>
          </a:p>
        </p:txBody>
      </p:sp>
      <p:sp>
        <p:nvSpPr>
          <p:cNvPr id="124" name="Google Shape;124;p23"/>
          <p:cNvSpPr txBox="1"/>
          <p:nvPr>
            <p:ph idx="4294967295" type="subTitle"/>
          </p:nvPr>
        </p:nvSpPr>
        <p:spPr>
          <a:xfrm>
            <a:off x="902550" y="2523975"/>
            <a:ext cx="3449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“We used to ship using styrofoam… that was wasteful and didn’t align with our mission.”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5" name="Google Shape;125;p23"/>
          <p:cNvSpPr txBox="1"/>
          <p:nvPr/>
        </p:nvSpPr>
        <p:spPr>
          <a:xfrm>
            <a:off x="118075" y="4699525"/>
            <a:ext cx="52332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Photo from https://www.geekwire.com/2019/atomo-coffee-ditches-bean-raises-nice-seed-2-6m-funding-develop-molecular-brew. This is not an exact quote from Andy, but it’s the spirit of what he said. Out of respect, we didn’t make an audio recording.</a:t>
            </a:r>
            <a:endParaRPr sz="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7400" y="1220837"/>
            <a:ext cx="2701825" cy="270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565325" y="69482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Mimi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wren.co founder</a:t>
            </a:r>
            <a:endParaRPr b="0" sz="2000"/>
          </a:p>
        </p:txBody>
      </p:sp>
      <p:sp>
        <p:nvSpPr>
          <p:cNvPr id="132" name="Google Shape;132;p24"/>
          <p:cNvSpPr txBox="1"/>
          <p:nvPr>
            <p:ph idx="4294967295" type="subTitle"/>
          </p:nvPr>
        </p:nvSpPr>
        <p:spPr>
          <a:xfrm>
            <a:off x="902550" y="2523975"/>
            <a:ext cx="3449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“</a:t>
            </a:r>
            <a:r>
              <a:rPr lang="en">
                <a:solidFill>
                  <a:schemeClr val="lt1"/>
                </a:solidFill>
              </a:rPr>
              <a:t>The biggest levers [of environmental change] are around consumption and your lifestyle.</a:t>
            </a:r>
            <a:r>
              <a:rPr lang="en">
                <a:solidFill>
                  <a:schemeClr val="lt1"/>
                </a:solidFill>
              </a:rPr>
              <a:t>”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1375" y="1232788"/>
            <a:ext cx="2677925" cy="267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565325" y="69482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Arzy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Teen from Crimea</a:t>
            </a:r>
            <a:endParaRPr b="0" sz="2000"/>
          </a:p>
        </p:txBody>
      </p:sp>
      <p:sp>
        <p:nvSpPr>
          <p:cNvPr id="139" name="Google Shape;139;p25"/>
          <p:cNvSpPr txBox="1"/>
          <p:nvPr>
            <p:ph idx="4294967295" type="subTitle"/>
          </p:nvPr>
        </p:nvSpPr>
        <p:spPr>
          <a:xfrm>
            <a:off x="902550" y="2523975"/>
            <a:ext cx="3449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“Packaging. You can’t avoid it, especially during COVID. Stores prepack everything so you can’t bring your own bag.”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7425" y="1286475"/>
            <a:ext cx="2696074" cy="269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565325" y="69482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Dan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dumpster diver</a:t>
            </a:r>
            <a:endParaRPr b="0" sz="2000"/>
          </a:p>
        </p:txBody>
      </p:sp>
      <p:sp>
        <p:nvSpPr>
          <p:cNvPr id="146" name="Google Shape;146;p26"/>
          <p:cNvSpPr txBox="1"/>
          <p:nvPr>
            <p:ph idx="4294967295" type="subTitle"/>
          </p:nvPr>
        </p:nvSpPr>
        <p:spPr>
          <a:xfrm>
            <a:off x="902550" y="2523975"/>
            <a:ext cx="3449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“All the stuff I find [in the dumpster] is practically new off the shelf. There’s so much unnecessary waste.”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2375" y="1307025"/>
            <a:ext cx="2612724" cy="261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/>
        </p:nvSpPr>
        <p:spPr>
          <a:xfrm>
            <a:off x="1998975" y="3590450"/>
            <a:ext cx="54369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There’s a lot to learn from the dumpster!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0787" y="1167250"/>
            <a:ext cx="2942364" cy="2206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know you were wondering...</a:t>
            </a:r>
            <a:endParaRPr/>
          </a:p>
        </p:txBody>
      </p:sp>
      <p:pic>
        <p:nvPicPr>
          <p:cNvPr id="159" name="Google Shape;15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275" y="261050"/>
            <a:ext cx="2944331" cy="392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3631" y="261050"/>
            <a:ext cx="5234368" cy="39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type="title"/>
          </p:nvPr>
        </p:nvSpPr>
        <p:spPr>
          <a:xfrm>
            <a:off x="271625" y="183047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Surprises</a:t>
            </a:r>
            <a:endParaRPr/>
          </a:p>
        </p:txBody>
      </p:sp>
      <p:sp>
        <p:nvSpPr>
          <p:cNvPr id="166" name="Google Shape;166;p2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Dan sustains himself off dumpster diving.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"/>
              <a:t>Kimberly almost exclusively thrifted in college.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Tensions</a:t>
            </a:r>
            <a:endParaRPr/>
          </a:p>
        </p:txBody>
      </p:sp>
      <p:sp>
        <p:nvSpPr>
          <p:cNvPr id="172" name="Google Shape;172;p3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 dumpster diver buys most of his products new.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An eco-activist uses plastic water bottles.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"/>
              <a:t>An eco-startup shipped using styrofoam.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Empathy map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Needfinding methodology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/>
          <p:nvPr/>
        </p:nvSpPr>
        <p:spPr>
          <a:xfrm>
            <a:off x="3546300" y="1546050"/>
            <a:ext cx="2051400" cy="205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2"/>
          <p:cNvSpPr txBox="1"/>
          <p:nvPr>
            <p:ph type="title"/>
          </p:nvPr>
        </p:nvSpPr>
        <p:spPr>
          <a:xfrm>
            <a:off x="3360000" y="1793100"/>
            <a:ext cx="2424000" cy="15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Say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4" name="Google Shape;184;p32"/>
          <p:cNvSpPr txBox="1"/>
          <p:nvPr/>
        </p:nvSpPr>
        <p:spPr>
          <a:xfrm>
            <a:off x="471500" y="546425"/>
            <a:ext cx="26655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 don’t trust people selling online. It’s sketchy. I could get hurt or ripped off.</a:t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5" name="Google Shape;185;p32"/>
          <p:cNvSpPr txBox="1"/>
          <p:nvPr/>
        </p:nvSpPr>
        <p:spPr>
          <a:xfrm>
            <a:off x="6020100" y="59255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Sometimes I make my own granola bars to avoid plastic waste.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6" name="Google Shape;186;p32"/>
          <p:cNvSpPr txBox="1"/>
          <p:nvPr/>
        </p:nvSpPr>
        <p:spPr>
          <a:xfrm>
            <a:off x="229250" y="2022300"/>
            <a:ext cx="27528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It’s so hard to find what I need [when thrifting]. It’s always the wrong stuff.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p32"/>
          <p:cNvSpPr txBox="1"/>
          <p:nvPr/>
        </p:nvSpPr>
        <p:spPr>
          <a:xfrm>
            <a:off x="3268488" y="277350"/>
            <a:ext cx="26202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When buying clothes, I prefer to thrift.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8" name="Google Shape;188;p32"/>
          <p:cNvSpPr txBox="1"/>
          <p:nvPr/>
        </p:nvSpPr>
        <p:spPr>
          <a:xfrm>
            <a:off x="625525" y="349817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There’s a lot of food waste in my dining halls.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9" name="Google Shape;189;p32"/>
          <p:cNvSpPr txBox="1"/>
          <p:nvPr/>
        </p:nvSpPr>
        <p:spPr>
          <a:xfrm>
            <a:off x="3359513" y="404460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There is effort involved in donating [stuff].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0" name="Google Shape;190;p32"/>
          <p:cNvSpPr txBox="1"/>
          <p:nvPr/>
        </p:nvSpPr>
        <p:spPr>
          <a:xfrm>
            <a:off x="6020075" y="349817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 dumpster dive to see how hard I can go.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1" name="Google Shape;191;p32"/>
          <p:cNvSpPr txBox="1"/>
          <p:nvPr/>
        </p:nvSpPr>
        <p:spPr>
          <a:xfrm>
            <a:off x="6318525" y="209615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 college, I was trying to buy all my clothes from thrift stores.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/>
          <p:nvPr/>
        </p:nvSpPr>
        <p:spPr>
          <a:xfrm>
            <a:off x="3546300" y="1546050"/>
            <a:ext cx="2051400" cy="205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3"/>
          <p:cNvSpPr txBox="1"/>
          <p:nvPr>
            <p:ph type="title"/>
          </p:nvPr>
        </p:nvSpPr>
        <p:spPr>
          <a:xfrm>
            <a:off x="3360000" y="1793100"/>
            <a:ext cx="2424000" cy="15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Do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98" name="Google Shape;198;p33"/>
          <p:cNvSpPr txBox="1"/>
          <p:nvPr/>
        </p:nvSpPr>
        <p:spPr>
          <a:xfrm>
            <a:off x="471500" y="546425"/>
            <a:ext cx="26655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Buys sustainable brands if they are affordable.</a:t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9" name="Google Shape;199;p33"/>
          <p:cNvSpPr txBox="1"/>
          <p:nvPr/>
        </p:nvSpPr>
        <p:spPr>
          <a:xfrm>
            <a:off x="6020100" y="59255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Buys clothes exclusively from thrift stores.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0" name="Google Shape;200;p33"/>
          <p:cNvSpPr txBox="1"/>
          <p:nvPr/>
        </p:nvSpPr>
        <p:spPr>
          <a:xfrm>
            <a:off x="286550" y="2022300"/>
            <a:ext cx="27528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Evaluates the quality of the food through sight and smell. 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1" name="Google Shape;201;p33"/>
          <p:cNvSpPr txBox="1"/>
          <p:nvPr/>
        </p:nvSpPr>
        <p:spPr>
          <a:xfrm>
            <a:off x="3359988" y="261975"/>
            <a:ext cx="26202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Sorts through piles of old books to find the right textbooks.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2" name="Google Shape;202;p33"/>
          <p:cNvSpPr txBox="1"/>
          <p:nvPr/>
        </p:nvSpPr>
        <p:spPr>
          <a:xfrm>
            <a:off x="625525" y="349817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Refuses to obtain items that are going to be thrown away.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3" name="Google Shape;203;p33"/>
          <p:cNvSpPr txBox="1"/>
          <p:nvPr/>
        </p:nvSpPr>
        <p:spPr>
          <a:xfrm>
            <a:off x="3359513" y="404460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Commits a lot of time to find clothes she really needs.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4" name="Google Shape;204;p33"/>
          <p:cNvSpPr txBox="1"/>
          <p:nvPr/>
        </p:nvSpPr>
        <p:spPr>
          <a:xfrm>
            <a:off x="6093525" y="355970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Reuses</a:t>
            </a: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things from year to year in college.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33"/>
          <p:cNvSpPr txBox="1"/>
          <p:nvPr/>
        </p:nvSpPr>
        <p:spPr>
          <a:xfrm>
            <a:off x="6349575" y="193082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Goes through the trash around move-out day to see what her peers left behind.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/>
          <p:nvPr/>
        </p:nvSpPr>
        <p:spPr>
          <a:xfrm>
            <a:off x="3546300" y="1546050"/>
            <a:ext cx="2051400" cy="205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4"/>
          <p:cNvSpPr txBox="1"/>
          <p:nvPr>
            <p:ph type="title"/>
          </p:nvPr>
        </p:nvSpPr>
        <p:spPr>
          <a:xfrm>
            <a:off x="3360000" y="1793100"/>
            <a:ext cx="2424000" cy="15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Think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2" name="Google Shape;212;p34"/>
          <p:cNvSpPr txBox="1"/>
          <p:nvPr/>
        </p:nvSpPr>
        <p:spPr>
          <a:xfrm>
            <a:off x="471500" y="546425"/>
            <a:ext cx="26655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Sustainability can be inconvenient and it’s necessary to consider the costs.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3" name="Google Shape;213;p34"/>
          <p:cNvSpPr txBox="1"/>
          <p:nvPr/>
        </p:nvSpPr>
        <p:spPr>
          <a:xfrm>
            <a:off x="6020100" y="59255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It doesn’t make sense to make my life unnecessarily difficult for a marginal impact.</a:t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4" name="Google Shape;214;p34"/>
          <p:cNvSpPr txBox="1"/>
          <p:nvPr/>
        </p:nvSpPr>
        <p:spPr>
          <a:xfrm>
            <a:off x="437425" y="2022300"/>
            <a:ext cx="27528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Great goods can be found in the dumpsters on college campuses during move out periods. 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5" name="Google Shape;215;p34"/>
          <p:cNvSpPr txBox="1"/>
          <p:nvPr/>
        </p:nvSpPr>
        <p:spPr>
          <a:xfrm>
            <a:off x="3268488" y="277350"/>
            <a:ext cx="26202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I’m not sustainable for its own sake.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6" name="Google Shape;216;p34"/>
          <p:cNvSpPr txBox="1"/>
          <p:nvPr/>
        </p:nvSpPr>
        <p:spPr>
          <a:xfrm>
            <a:off x="625525" y="349817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 don’t trust myself to thrift or scavenge for items I’m not familiar with.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7" name="Google Shape;217;p34"/>
          <p:cNvSpPr txBox="1"/>
          <p:nvPr/>
        </p:nvSpPr>
        <p:spPr>
          <a:xfrm>
            <a:off x="3359988" y="390377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It’s important to focus on the root of the problem and not on secondary impacts. 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8" name="Google Shape;218;p34"/>
          <p:cNvSpPr txBox="1"/>
          <p:nvPr/>
        </p:nvSpPr>
        <p:spPr>
          <a:xfrm>
            <a:off x="6020075" y="349817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Dumpster diving is a choice; I could afford groceries.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9" name="Google Shape;219;p34"/>
          <p:cNvSpPr txBox="1"/>
          <p:nvPr/>
        </p:nvSpPr>
        <p:spPr>
          <a:xfrm>
            <a:off x="6318525" y="209615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If I can help it, I’ll buy from eco-friendly brands.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/>
          <p:nvPr/>
        </p:nvSpPr>
        <p:spPr>
          <a:xfrm>
            <a:off x="3546300" y="1546050"/>
            <a:ext cx="2051400" cy="205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5"/>
          <p:cNvSpPr txBox="1"/>
          <p:nvPr>
            <p:ph type="title"/>
          </p:nvPr>
        </p:nvSpPr>
        <p:spPr>
          <a:xfrm>
            <a:off x="3360000" y="1793100"/>
            <a:ext cx="2424000" cy="15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Feel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6" name="Google Shape;226;p35"/>
          <p:cNvSpPr txBox="1"/>
          <p:nvPr/>
        </p:nvSpPr>
        <p:spPr>
          <a:xfrm>
            <a:off x="471500" y="546425"/>
            <a:ext cx="26655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Nervous about people judging him for dumpster diving.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7" name="Google Shape;227;p35"/>
          <p:cNvSpPr txBox="1"/>
          <p:nvPr/>
        </p:nvSpPr>
        <p:spPr>
          <a:xfrm>
            <a:off x="6020100" y="59255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Disappointed that her dining hall throws out a lot of food when there are food insecure areas nearby.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8" name="Google Shape;228;p35"/>
          <p:cNvSpPr txBox="1"/>
          <p:nvPr/>
        </p:nvSpPr>
        <p:spPr>
          <a:xfrm>
            <a:off x="437425" y="2022300"/>
            <a:ext cx="27528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Optimistic that people will do more good if it is made more accessible.</a:t>
            </a:r>
            <a:endParaRPr b="1"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9" name="Google Shape;229;p35"/>
          <p:cNvSpPr txBox="1"/>
          <p:nvPr/>
        </p:nvSpPr>
        <p:spPr>
          <a:xfrm>
            <a:off x="3268488" y="277350"/>
            <a:ext cx="26202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Sustainability is sometimes performative.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0" name="Google Shape;230;p35"/>
          <p:cNvSpPr txBox="1"/>
          <p:nvPr/>
        </p:nvSpPr>
        <p:spPr>
          <a:xfrm>
            <a:off x="625525" y="349817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Disappointed that people make unintentional or unnecessary purchases.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1" name="Google Shape;231;p35"/>
          <p:cNvSpPr txBox="1"/>
          <p:nvPr/>
        </p:nvSpPr>
        <p:spPr>
          <a:xfrm>
            <a:off x="3359988" y="390377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Frustrated that many food delivery services use more plastic than necessary. 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2" name="Google Shape;232;p35"/>
          <p:cNvSpPr txBox="1"/>
          <p:nvPr/>
        </p:nvSpPr>
        <p:spPr>
          <a:xfrm>
            <a:off x="6020075" y="349817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Disappointed that her friends don’t thrift with her.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3" name="Google Shape;233;p35"/>
          <p:cNvSpPr txBox="1"/>
          <p:nvPr/>
        </p:nvSpPr>
        <p:spPr>
          <a:xfrm>
            <a:off x="6153200" y="225150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Concerned and nervous about carbon emissions from transportation.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insights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/>
          <p:nvPr/>
        </p:nvSpPr>
        <p:spPr>
          <a:xfrm>
            <a:off x="18375" y="0"/>
            <a:ext cx="61599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4" name="Google Shape;244;p37"/>
          <p:cNvSpPr txBox="1"/>
          <p:nvPr>
            <p:ph type="title"/>
          </p:nvPr>
        </p:nvSpPr>
        <p:spPr>
          <a:xfrm>
            <a:off x="298125" y="826350"/>
            <a:ext cx="56004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People consume sustainably when it’s convenient</a:t>
            </a:r>
            <a:endParaRPr sz="2800"/>
          </a:p>
        </p:txBody>
      </p:sp>
      <p:sp>
        <p:nvSpPr>
          <p:cNvPr id="245" name="Google Shape;245;p37"/>
          <p:cNvSpPr txBox="1"/>
          <p:nvPr>
            <p:ph idx="1" type="subTitle"/>
          </p:nvPr>
        </p:nvSpPr>
        <p:spPr>
          <a:xfrm>
            <a:off x="298125" y="902550"/>
            <a:ext cx="40452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</a:t>
            </a:r>
            <a:endParaRPr/>
          </a:p>
        </p:txBody>
      </p:sp>
      <p:sp>
        <p:nvSpPr>
          <p:cNvPr id="246" name="Google Shape;246;p37"/>
          <p:cNvSpPr txBox="1"/>
          <p:nvPr>
            <p:ph idx="2" type="body"/>
          </p:nvPr>
        </p:nvSpPr>
        <p:spPr>
          <a:xfrm>
            <a:off x="6389225" y="1953300"/>
            <a:ext cx="2571600" cy="30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“I don’t want to be [an environmental] martyr… I’m not going to make my life unnecessarily difficult.”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— Nadiia</a:t>
            </a:r>
            <a:endParaRPr/>
          </a:p>
        </p:txBody>
      </p:sp>
      <p:sp>
        <p:nvSpPr>
          <p:cNvPr id="247" name="Google Shape;247;p37"/>
          <p:cNvSpPr txBox="1"/>
          <p:nvPr>
            <p:ph type="title"/>
          </p:nvPr>
        </p:nvSpPr>
        <p:spPr>
          <a:xfrm>
            <a:off x="298125" y="2834850"/>
            <a:ext cx="56004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Make it easier to buy used than it is to buy new</a:t>
            </a:r>
            <a:endParaRPr sz="2800"/>
          </a:p>
        </p:txBody>
      </p:sp>
      <p:sp>
        <p:nvSpPr>
          <p:cNvPr id="248" name="Google Shape;248;p37"/>
          <p:cNvSpPr txBox="1"/>
          <p:nvPr>
            <p:ph idx="1" type="subTitle"/>
          </p:nvPr>
        </p:nvSpPr>
        <p:spPr>
          <a:xfrm>
            <a:off x="298125" y="2911050"/>
            <a:ext cx="40452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</a:t>
            </a:r>
            <a:endParaRPr/>
          </a:p>
        </p:txBody>
      </p:sp>
      <p:pic>
        <p:nvPicPr>
          <p:cNvPr id="249" name="Google Shape;24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9510" y="332500"/>
            <a:ext cx="1431024" cy="143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/>
          <p:nvPr/>
        </p:nvSpPr>
        <p:spPr>
          <a:xfrm>
            <a:off x="18375" y="0"/>
            <a:ext cx="61599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5" name="Google Shape;255;p38"/>
          <p:cNvSpPr txBox="1"/>
          <p:nvPr>
            <p:ph type="title"/>
          </p:nvPr>
        </p:nvSpPr>
        <p:spPr>
          <a:xfrm>
            <a:off x="298125" y="826350"/>
            <a:ext cx="56004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Don’t expect consumers to pay more for sustainable goods</a:t>
            </a:r>
            <a:endParaRPr sz="2800"/>
          </a:p>
        </p:txBody>
      </p:sp>
      <p:sp>
        <p:nvSpPr>
          <p:cNvPr id="256" name="Google Shape;256;p38"/>
          <p:cNvSpPr txBox="1"/>
          <p:nvPr>
            <p:ph idx="1" type="subTitle"/>
          </p:nvPr>
        </p:nvSpPr>
        <p:spPr>
          <a:xfrm>
            <a:off x="298125" y="902550"/>
            <a:ext cx="40452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</a:t>
            </a:r>
            <a:endParaRPr/>
          </a:p>
        </p:txBody>
      </p:sp>
      <p:sp>
        <p:nvSpPr>
          <p:cNvPr id="257" name="Google Shape;257;p38"/>
          <p:cNvSpPr txBox="1"/>
          <p:nvPr>
            <p:ph idx="2" type="body"/>
          </p:nvPr>
        </p:nvSpPr>
        <p:spPr>
          <a:xfrm>
            <a:off x="6389225" y="1953300"/>
            <a:ext cx="2571600" cy="30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/>
              <a:t>I don’t think Atomo! would have succeeded if the price had been higher than the price of normal coffee.</a:t>
            </a:r>
            <a:r>
              <a:rPr lang="en"/>
              <a:t>”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— Andy</a:t>
            </a:r>
            <a:endParaRPr/>
          </a:p>
        </p:txBody>
      </p:sp>
      <p:sp>
        <p:nvSpPr>
          <p:cNvPr id="258" name="Google Shape;258;p38"/>
          <p:cNvSpPr txBox="1"/>
          <p:nvPr>
            <p:ph type="title"/>
          </p:nvPr>
        </p:nvSpPr>
        <p:spPr>
          <a:xfrm>
            <a:off x="298125" y="2834850"/>
            <a:ext cx="56004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Competitive, cost-effective sustainable alternatives</a:t>
            </a:r>
            <a:endParaRPr sz="2800"/>
          </a:p>
        </p:txBody>
      </p:sp>
      <p:sp>
        <p:nvSpPr>
          <p:cNvPr id="259" name="Google Shape;259;p38"/>
          <p:cNvSpPr txBox="1"/>
          <p:nvPr>
            <p:ph idx="1" type="subTitle"/>
          </p:nvPr>
        </p:nvSpPr>
        <p:spPr>
          <a:xfrm>
            <a:off x="298125" y="2911050"/>
            <a:ext cx="40452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</a:t>
            </a:r>
            <a:endParaRPr/>
          </a:p>
        </p:txBody>
      </p:sp>
      <p:pic>
        <p:nvPicPr>
          <p:cNvPr id="260" name="Google Shape;26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9525" y="301887"/>
            <a:ext cx="1431025" cy="143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/>
          <p:nvPr/>
        </p:nvSpPr>
        <p:spPr>
          <a:xfrm>
            <a:off x="18375" y="0"/>
            <a:ext cx="61599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6" name="Google Shape;266;p39"/>
          <p:cNvSpPr txBox="1"/>
          <p:nvPr>
            <p:ph type="title"/>
          </p:nvPr>
        </p:nvSpPr>
        <p:spPr>
          <a:xfrm>
            <a:off x="298125" y="826350"/>
            <a:ext cx="56004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Buyers often can’t find the right reusables locally</a:t>
            </a:r>
            <a:endParaRPr sz="2800"/>
          </a:p>
        </p:txBody>
      </p:sp>
      <p:sp>
        <p:nvSpPr>
          <p:cNvPr id="267" name="Google Shape;267;p39"/>
          <p:cNvSpPr txBox="1"/>
          <p:nvPr>
            <p:ph idx="1" type="subTitle"/>
          </p:nvPr>
        </p:nvSpPr>
        <p:spPr>
          <a:xfrm>
            <a:off x="298125" y="902550"/>
            <a:ext cx="40452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</a:t>
            </a:r>
            <a:endParaRPr/>
          </a:p>
        </p:txBody>
      </p:sp>
      <p:sp>
        <p:nvSpPr>
          <p:cNvPr id="268" name="Google Shape;268;p39"/>
          <p:cNvSpPr txBox="1"/>
          <p:nvPr>
            <p:ph idx="2" type="body"/>
          </p:nvPr>
        </p:nvSpPr>
        <p:spPr>
          <a:xfrm>
            <a:off x="6389225" y="1953300"/>
            <a:ext cx="2571600" cy="30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“I don’t</a:t>
            </a:r>
            <a:r>
              <a:rPr lang="en"/>
              <a:t> give up when searching for certain items...I [sometimes] ask to borrow from friends.</a:t>
            </a:r>
            <a:r>
              <a:rPr lang="en"/>
              <a:t>”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— Arzy</a:t>
            </a:r>
            <a:endParaRPr/>
          </a:p>
        </p:txBody>
      </p:sp>
      <p:sp>
        <p:nvSpPr>
          <p:cNvPr id="269" name="Google Shape;269;p39"/>
          <p:cNvSpPr txBox="1"/>
          <p:nvPr>
            <p:ph type="title"/>
          </p:nvPr>
        </p:nvSpPr>
        <p:spPr>
          <a:xfrm>
            <a:off x="298125" y="2834850"/>
            <a:ext cx="56004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Better surfacing and matchmaking for reusables</a:t>
            </a:r>
            <a:endParaRPr sz="2800"/>
          </a:p>
        </p:txBody>
      </p:sp>
      <p:sp>
        <p:nvSpPr>
          <p:cNvPr id="270" name="Google Shape;270;p39"/>
          <p:cNvSpPr txBox="1"/>
          <p:nvPr>
            <p:ph idx="1" type="subTitle"/>
          </p:nvPr>
        </p:nvSpPr>
        <p:spPr>
          <a:xfrm>
            <a:off x="298125" y="2911050"/>
            <a:ext cx="40452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</a:t>
            </a:r>
            <a:endParaRPr/>
          </a:p>
        </p:txBody>
      </p:sp>
      <p:pic>
        <p:nvPicPr>
          <p:cNvPr id="271" name="Google Shape;2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9512" y="271088"/>
            <a:ext cx="1431025" cy="143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"/>
          <p:cNvSpPr/>
          <p:nvPr/>
        </p:nvSpPr>
        <p:spPr>
          <a:xfrm>
            <a:off x="18375" y="0"/>
            <a:ext cx="6159900" cy="5143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7" name="Google Shape;277;p40"/>
          <p:cNvSpPr txBox="1"/>
          <p:nvPr>
            <p:ph type="title"/>
          </p:nvPr>
        </p:nvSpPr>
        <p:spPr>
          <a:xfrm>
            <a:off x="298125" y="826350"/>
            <a:ext cx="56004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Lots of ‘waste’—food or not—is actually perfectly fine for use</a:t>
            </a:r>
            <a:endParaRPr sz="2800"/>
          </a:p>
        </p:txBody>
      </p:sp>
      <p:sp>
        <p:nvSpPr>
          <p:cNvPr id="278" name="Google Shape;278;p40"/>
          <p:cNvSpPr txBox="1"/>
          <p:nvPr>
            <p:ph idx="1" type="subTitle"/>
          </p:nvPr>
        </p:nvSpPr>
        <p:spPr>
          <a:xfrm>
            <a:off x="298125" y="902550"/>
            <a:ext cx="40452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</a:t>
            </a:r>
            <a:endParaRPr/>
          </a:p>
        </p:txBody>
      </p:sp>
      <p:sp>
        <p:nvSpPr>
          <p:cNvPr id="279" name="Google Shape;279;p40"/>
          <p:cNvSpPr txBox="1"/>
          <p:nvPr>
            <p:ph idx="2" type="body"/>
          </p:nvPr>
        </p:nvSpPr>
        <p:spPr>
          <a:xfrm>
            <a:off x="6389225" y="1953300"/>
            <a:ext cx="2571600" cy="30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</a:t>
            </a:r>
            <a:r>
              <a:rPr lang="en"/>
              <a:t>ost items haven’t reached their expiration date and we as humans can identify what’s good and bad.</a:t>
            </a:r>
            <a:r>
              <a:rPr lang="en"/>
              <a:t>”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— Dan</a:t>
            </a:r>
            <a:endParaRPr/>
          </a:p>
        </p:txBody>
      </p:sp>
      <p:sp>
        <p:nvSpPr>
          <p:cNvPr id="280" name="Google Shape;280;p40"/>
          <p:cNvSpPr txBox="1"/>
          <p:nvPr>
            <p:ph type="title"/>
          </p:nvPr>
        </p:nvSpPr>
        <p:spPr>
          <a:xfrm>
            <a:off x="298125" y="2834850"/>
            <a:ext cx="56004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Better visibility into items’ durability and shelf life</a:t>
            </a:r>
            <a:endParaRPr sz="2800"/>
          </a:p>
        </p:txBody>
      </p:sp>
      <p:sp>
        <p:nvSpPr>
          <p:cNvPr id="281" name="Google Shape;281;p40"/>
          <p:cNvSpPr txBox="1"/>
          <p:nvPr>
            <p:ph idx="1" type="subTitle"/>
          </p:nvPr>
        </p:nvSpPr>
        <p:spPr>
          <a:xfrm>
            <a:off x="298125" y="2911050"/>
            <a:ext cx="40452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</a:t>
            </a:r>
            <a:endParaRPr/>
          </a:p>
        </p:txBody>
      </p:sp>
      <p:pic>
        <p:nvPicPr>
          <p:cNvPr id="282" name="Google Shape;28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1050" y="271100"/>
            <a:ext cx="1482300" cy="148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1"/>
          <p:cNvSpPr txBox="1"/>
          <p:nvPr>
            <p:ph type="title"/>
          </p:nvPr>
        </p:nvSpPr>
        <p:spPr>
          <a:xfrm>
            <a:off x="277750" y="183047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88" name="Google Shape;288;p41"/>
          <p:cNvSpPr txBox="1"/>
          <p:nvPr>
            <p:ph idx="2" type="body"/>
          </p:nvPr>
        </p:nvSpPr>
        <p:spPr>
          <a:xfrm>
            <a:off x="4939500" y="724075"/>
            <a:ext cx="40452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People act sustainably when it benefits them directly.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People are uneasy about buying used, thrifting, and dumpster diving.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"/>
              <a:t>When looking for something specific, sourcing locally is hard.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23150" y="1267350"/>
            <a:ext cx="2897700" cy="26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interviews</a:t>
            </a:r>
            <a:endParaRPr sz="20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/>
          <p:nvPr>
            <p:ph type="title"/>
          </p:nvPr>
        </p:nvSpPr>
        <p:spPr>
          <a:xfrm>
            <a:off x="3123150" y="1267350"/>
            <a:ext cx="2897700" cy="26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Q’s?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Melissa, UX designer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Mimi, wren.co cofounder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Nadia, US college student (Ukrainian)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Jessica, high school student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Participants are </a:t>
            </a:r>
            <a:r>
              <a:rPr lang="en"/>
              <a:t>American</a:t>
            </a:r>
            <a:r>
              <a:rPr lang="en"/>
              <a:t> unless noted otherwise.</a:t>
            </a:r>
            <a:endParaRPr/>
          </a:p>
        </p:txBody>
      </p:sp>
      <p:sp>
        <p:nvSpPr>
          <p:cNvPr id="299" name="Google Shape;299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Participants</a:t>
            </a:r>
            <a:endParaRPr/>
          </a:p>
        </p:txBody>
      </p:sp>
      <p:sp>
        <p:nvSpPr>
          <p:cNvPr id="300" name="Google Shape;300;p4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Amelia, waste treatment engineer (expert)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Andrew, college student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Andy, Atomo cofounder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Arzy, teen from Crimea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Ash, </a:t>
            </a:r>
            <a:r>
              <a:rPr lang="en"/>
              <a:t>sustainably</a:t>
            </a:r>
            <a:r>
              <a:rPr lang="en"/>
              <a:t>-minded Canadian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Dan, dumpster diver and nurse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Kimberly, sustainability coordinator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265500" y="13638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Who?</a:t>
            </a:r>
            <a:endParaRPr/>
          </a:p>
        </p:txBody>
      </p:sp>
      <p:sp>
        <p:nvSpPr>
          <p:cNvPr id="73" name="Google Shape;73;p16"/>
          <p:cNvSpPr txBox="1"/>
          <p:nvPr>
            <p:ph idx="2" type="body"/>
          </p:nvPr>
        </p:nvSpPr>
        <p:spPr>
          <a:xfrm>
            <a:off x="4954875" y="89322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Dumpster divers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Eco-activists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Waste engineers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College students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Regular people</a:t>
            </a:r>
            <a:endParaRPr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7162" y="1168623"/>
            <a:ext cx="2649674" cy="19872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/>
        </p:nvSpPr>
        <p:spPr>
          <a:xfrm>
            <a:off x="2061750" y="3513550"/>
            <a:ext cx="53742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… and even a molecular coffee maker!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265500" y="13638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</a:t>
            </a:r>
            <a:r>
              <a:rPr lang="en"/>
              <a:t>?</a:t>
            </a:r>
            <a:endParaRPr/>
          </a:p>
        </p:txBody>
      </p:sp>
      <p:sp>
        <p:nvSpPr>
          <p:cNvPr id="85" name="Google Shape;85;p18"/>
          <p:cNvSpPr txBox="1"/>
          <p:nvPr>
            <p:ph idx="2" type="body"/>
          </p:nvPr>
        </p:nvSpPr>
        <p:spPr>
          <a:xfrm>
            <a:off x="4954875" y="89322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Reddit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Twitter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Friends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...and where?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44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4252" y="2642100"/>
            <a:ext cx="4889941" cy="257933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113918" y="3476125"/>
            <a:ext cx="63927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lt1"/>
                </a:solidFill>
              </a:rPr>
              <a:t>On Zoom...</a:t>
            </a:r>
            <a:endParaRPr b="1" sz="2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/>
          <p:nvPr/>
        </p:nvSpPr>
        <p:spPr>
          <a:xfrm>
            <a:off x="3546300" y="1546050"/>
            <a:ext cx="2051400" cy="205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1"/>
          <p:cNvSpPr txBox="1"/>
          <p:nvPr>
            <p:ph type="title"/>
          </p:nvPr>
        </p:nvSpPr>
        <p:spPr>
          <a:xfrm>
            <a:off x="3360000" y="1793100"/>
            <a:ext cx="2424000" cy="15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Q’s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4" name="Google Shape;104;p21"/>
          <p:cNvSpPr txBox="1"/>
          <p:nvPr/>
        </p:nvSpPr>
        <p:spPr>
          <a:xfrm>
            <a:off x="638700" y="54642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“Tell me about a time you felt wasteful.”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21"/>
          <p:cNvSpPr txBox="1"/>
          <p:nvPr/>
        </p:nvSpPr>
        <p:spPr>
          <a:xfrm>
            <a:off x="6020100" y="59255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“What disposable products do you use?”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" name="Google Shape;106;p21"/>
          <p:cNvSpPr txBox="1"/>
          <p:nvPr/>
        </p:nvSpPr>
        <p:spPr>
          <a:xfrm>
            <a:off x="437425" y="202230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“What was the last thing you bought used?”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7" name="Google Shape;107;p21"/>
          <p:cNvSpPr txBox="1"/>
          <p:nvPr/>
        </p:nvSpPr>
        <p:spPr>
          <a:xfrm>
            <a:off x="3268488" y="277350"/>
            <a:ext cx="26202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“How has</a:t>
            </a: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COVID changed things?</a:t>
            </a: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”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" name="Google Shape;108;p21"/>
          <p:cNvSpPr txBox="1"/>
          <p:nvPr/>
        </p:nvSpPr>
        <p:spPr>
          <a:xfrm>
            <a:off x="625525" y="349817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“How do you get rid of valuable items?”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3359513" y="404460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“Where do you see waste in your life?”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6020075" y="3498175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“What motivates you to act sustainably?”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6318525" y="2096150"/>
            <a:ext cx="2498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“Where do you look to buy things?”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S147">
  <a:themeElements>
    <a:clrScheme name="Simple Light">
      <a:dk1>
        <a:srgbClr val="1C2541"/>
      </a:dk1>
      <a:lt1>
        <a:srgbClr val="FFFCF5"/>
      </a:lt1>
      <a:dk2>
        <a:srgbClr val="1C2541"/>
      </a:dk2>
      <a:lt2>
        <a:srgbClr val="F7F7EB"/>
      </a:lt2>
      <a:accent1>
        <a:srgbClr val="7F474C"/>
      </a:accent1>
      <a:accent2>
        <a:srgbClr val="212121"/>
      </a:accent2>
      <a:accent3>
        <a:srgbClr val="78909C"/>
      </a:accent3>
      <a:accent4>
        <a:srgbClr val="03793A"/>
      </a:accent4>
      <a:accent5>
        <a:srgbClr val="0097A7"/>
      </a:accent5>
      <a:accent6>
        <a:srgbClr val="143109"/>
      </a:accent6>
      <a:hlink>
        <a:srgbClr val="9E19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